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3105"/>
    <a:srgbClr val="E7FB6D"/>
    <a:srgbClr val="FBFB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9623-DDAE-45DB-9075-1D6EBB236B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7C02-4BD2-4BE2-88F0-166E80A23F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0E6A-E888-4867-B787-F12109C717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5337-7841-422D-804F-9CFCCEF783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6581-CFD2-461A-B89D-1A0E44CA51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D859-C3F1-45BA-8B55-7121B6100C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2D1C-12A9-4B06-A4CF-0B202BCEDF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3CDC-60AB-4D70-9D51-062DD999E4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B239-576D-43E7-8925-D983864D11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FB18-3466-468D-A59B-7C6B0BAE3A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70B5-8541-41AD-B625-ECAC31031F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17E90-4635-4FF3-8995-24CF9BD050D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692275" y="5729288"/>
            <a:ext cx="518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8000"/>
                </a:solidFill>
                <a:latin typeface="Courier New" pitchFamily="49" charset="0"/>
              </a:rPr>
              <a:t>хлоропласт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27088" y="1412875"/>
            <a:ext cx="7543800" cy="4343400"/>
            <a:chOff x="521" y="890"/>
            <a:chExt cx="4752" cy="2736"/>
          </a:xfrm>
        </p:grpSpPr>
        <p:sp>
          <p:nvSpPr>
            <p:cNvPr id="33835" name="Oval 11"/>
            <p:cNvSpPr>
              <a:spLocks noChangeArrowheads="1"/>
            </p:cNvSpPr>
            <p:nvPr/>
          </p:nvSpPr>
          <p:spPr bwMode="auto">
            <a:xfrm>
              <a:off x="521" y="890"/>
              <a:ext cx="4752" cy="2736"/>
            </a:xfrm>
            <a:prstGeom prst="ellipse">
              <a:avLst/>
            </a:prstGeom>
            <a:solidFill>
              <a:srgbClr val="CCFFCC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6" name="AutoShape 12"/>
            <p:cNvSpPr>
              <a:spLocks noChangeArrowheads="1"/>
            </p:cNvSpPr>
            <p:nvPr/>
          </p:nvSpPr>
          <p:spPr bwMode="auto">
            <a:xfrm>
              <a:off x="1152" y="1680"/>
              <a:ext cx="1872" cy="1152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7" name="AutoShape 13"/>
            <p:cNvSpPr>
              <a:spLocks noChangeArrowheads="1"/>
            </p:cNvSpPr>
            <p:nvPr/>
          </p:nvSpPr>
          <p:spPr bwMode="auto">
            <a:xfrm>
              <a:off x="1440" y="1920"/>
              <a:ext cx="1296" cy="67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8" name="Oval 14"/>
            <p:cNvSpPr>
              <a:spLocks noChangeArrowheads="1"/>
            </p:cNvSpPr>
            <p:nvPr/>
          </p:nvSpPr>
          <p:spPr bwMode="auto">
            <a:xfrm rot="-5400000">
              <a:off x="1201" y="1889"/>
              <a:ext cx="182" cy="362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9" name="Oval 15"/>
            <p:cNvSpPr>
              <a:spLocks noChangeArrowheads="1"/>
            </p:cNvSpPr>
            <p:nvPr/>
          </p:nvSpPr>
          <p:spPr bwMode="auto">
            <a:xfrm rot="10800000">
              <a:off x="1519" y="2523"/>
              <a:ext cx="182" cy="363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0" name="Oval 16"/>
            <p:cNvSpPr>
              <a:spLocks noChangeArrowheads="1"/>
            </p:cNvSpPr>
            <p:nvPr/>
          </p:nvSpPr>
          <p:spPr bwMode="auto">
            <a:xfrm>
              <a:off x="1701" y="1616"/>
              <a:ext cx="182" cy="362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1" name="Oval 17"/>
            <p:cNvSpPr>
              <a:spLocks noChangeArrowheads="1"/>
            </p:cNvSpPr>
            <p:nvPr/>
          </p:nvSpPr>
          <p:spPr bwMode="auto">
            <a:xfrm rot="10664629">
              <a:off x="2517" y="2523"/>
              <a:ext cx="182" cy="362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2" name="Oval 18"/>
            <p:cNvSpPr>
              <a:spLocks noChangeArrowheads="1"/>
            </p:cNvSpPr>
            <p:nvPr/>
          </p:nvSpPr>
          <p:spPr bwMode="auto">
            <a:xfrm rot="5400000">
              <a:off x="2789" y="2251"/>
              <a:ext cx="182" cy="362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3" name="Oval 19"/>
            <p:cNvSpPr>
              <a:spLocks noChangeArrowheads="1"/>
            </p:cNvSpPr>
            <p:nvPr/>
          </p:nvSpPr>
          <p:spPr bwMode="auto">
            <a:xfrm rot="-5400000">
              <a:off x="1202" y="2296"/>
              <a:ext cx="182" cy="363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4" name="Oval 20"/>
            <p:cNvSpPr>
              <a:spLocks noChangeArrowheads="1"/>
            </p:cNvSpPr>
            <p:nvPr/>
          </p:nvSpPr>
          <p:spPr bwMode="auto">
            <a:xfrm rot="10800000">
              <a:off x="2336" y="1616"/>
              <a:ext cx="182" cy="363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5" name="Oval 21"/>
            <p:cNvSpPr>
              <a:spLocks noChangeArrowheads="1"/>
            </p:cNvSpPr>
            <p:nvPr/>
          </p:nvSpPr>
          <p:spPr bwMode="auto">
            <a:xfrm rot="10800000">
              <a:off x="2064" y="2523"/>
              <a:ext cx="182" cy="363"/>
            </a:xfrm>
            <a:prstGeom prst="ellipse">
              <a:avLst/>
            </a:prstGeom>
            <a:solidFill>
              <a:schemeClr val="accent1"/>
            </a:solidFill>
            <a:ln w="38100" cmpd="dbl">
              <a:noFill/>
              <a:round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6" name="AutoShape 22"/>
            <p:cNvSpPr>
              <a:spLocks noChangeArrowheads="1"/>
            </p:cNvSpPr>
            <p:nvPr/>
          </p:nvSpPr>
          <p:spPr bwMode="auto">
            <a:xfrm>
              <a:off x="2653" y="1979"/>
              <a:ext cx="499" cy="318"/>
            </a:xfrm>
            <a:prstGeom prst="notchedRightArrow">
              <a:avLst>
                <a:gd name="adj1" fmla="val 64778"/>
                <a:gd name="adj2" fmla="val 39142"/>
              </a:avLst>
            </a:prstGeom>
            <a:solidFill>
              <a:srgbClr val="CC99FF"/>
            </a:solidFill>
            <a:ln w="38100" cmpd="dbl">
              <a:noFill/>
              <a:miter lim="800000"/>
              <a:headEnd/>
              <a:tailEnd/>
            </a:ln>
            <a:effectLst>
              <a:prstShdw prst="shdw17" dist="35921" dir="2700000">
                <a:srgbClr val="008000"/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476375" y="1557338"/>
            <a:ext cx="287338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635375" y="2492375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3300"/>
                </a:solidFill>
              </a:rPr>
              <a:t>е</a:t>
            </a:r>
            <a:r>
              <a:rPr lang="ru-RU" sz="2800" b="1" baseline="30000" smtClean="0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1979613" y="54451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3333CC"/>
                </a:solidFill>
              </a:rPr>
              <a:t>Н</a:t>
            </a:r>
            <a:r>
              <a:rPr lang="ru-RU" sz="2800" b="1" baseline="-25000" smtClean="0">
                <a:solidFill>
                  <a:srgbClr val="3333CC"/>
                </a:solidFill>
              </a:rPr>
              <a:t>2</a:t>
            </a:r>
            <a:r>
              <a:rPr lang="ru-RU" sz="2800" b="1" smtClean="0">
                <a:solidFill>
                  <a:srgbClr val="3333CC"/>
                </a:solidFill>
              </a:rPr>
              <a:t>О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4931643" y="340384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C66FF"/>
                </a:solidFill>
              </a:rPr>
              <a:t>АДФ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195513" y="32131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3333CC"/>
                </a:solidFill>
              </a:rPr>
              <a:t>О</a:t>
            </a:r>
            <a:r>
              <a:rPr lang="ru-RU" sz="2800" b="1" baseline="-25000" smtClean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3801" name="Text Box 28"/>
          <p:cNvSpPr txBox="1">
            <a:spLocks noChangeArrowheads="1"/>
          </p:cNvSpPr>
          <p:nvPr/>
        </p:nvSpPr>
        <p:spPr bwMode="auto">
          <a:xfrm>
            <a:off x="3132138" y="3141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2800" b="1" i="1" smtClean="0">
              <a:solidFill>
                <a:srgbClr val="3333CC"/>
              </a:solidFill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987675" y="32131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3333CC"/>
                </a:solidFill>
              </a:rPr>
              <a:t>е</a:t>
            </a:r>
            <a:r>
              <a:rPr lang="ru-RU" sz="2800" b="1" i="1" baseline="30000" smtClean="0">
                <a:solidFill>
                  <a:srgbClr val="3333CC"/>
                </a:solidFill>
              </a:rPr>
              <a:t>-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3348038" y="34290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3333CC"/>
                </a:solidFill>
              </a:rPr>
              <a:t>Н</a:t>
            </a:r>
            <a:r>
              <a:rPr lang="ru-RU" sz="2800" b="1" baseline="30000" smtClean="0">
                <a:solidFill>
                  <a:srgbClr val="3333CC"/>
                </a:solidFill>
              </a:rPr>
              <a:t>+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5795963" y="5516563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800080"/>
                </a:solidFill>
              </a:rPr>
              <a:t>СО</a:t>
            </a:r>
            <a:r>
              <a:rPr lang="ru-RU" sz="2800" b="1" baseline="-25000" smtClean="0">
                <a:solidFill>
                  <a:srgbClr val="800080"/>
                </a:solidFill>
              </a:rPr>
              <a:t>2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4932363" y="34290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FF3300"/>
                </a:solidFill>
              </a:rPr>
              <a:t>АТФ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804025" y="4797152"/>
            <a:ext cx="2089150" cy="1089025"/>
            <a:chOff x="4286" y="3198"/>
            <a:chExt cx="1316" cy="686"/>
          </a:xfrm>
        </p:grpSpPr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4286" y="3198"/>
              <a:ext cx="1316" cy="68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alpha val="81000"/>
                  </a:srgbClr>
                </a:gs>
                <a:gs pos="50000">
                  <a:srgbClr val="FFFF99">
                    <a:alpha val="89999"/>
                  </a:srgbClr>
                </a:gs>
                <a:gs pos="100000">
                  <a:srgbClr val="FF9933">
                    <a:alpha val="81000"/>
                  </a:srgb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33834" name="Text Box 35"/>
            <p:cNvSpPr txBox="1">
              <a:spLocks noChangeArrowheads="1"/>
            </p:cNvSpPr>
            <p:nvPr/>
          </p:nvSpPr>
          <p:spPr bwMode="auto">
            <a:xfrm>
              <a:off x="4287" y="3338"/>
              <a:ext cx="131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3600" b="1" dirty="0" smtClean="0">
                  <a:solidFill>
                    <a:srgbClr val="FF3300"/>
                  </a:solidFill>
                </a:rPr>
                <a:t>С</a:t>
              </a:r>
              <a:r>
                <a:rPr lang="ru-RU" sz="3600" b="1" baseline="-25000" dirty="0" smtClean="0">
                  <a:solidFill>
                    <a:srgbClr val="FF3300"/>
                  </a:solidFill>
                </a:rPr>
                <a:t>6</a:t>
              </a:r>
              <a:r>
                <a:rPr lang="ru-RU" sz="3600" b="1" dirty="0" smtClean="0">
                  <a:solidFill>
                    <a:srgbClr val="FF3300"/>
                  </a:solidFill>
                </a:rPr>
                <a:t>Н</a:t>
              </a:r>
              <a:r>
                <a:rPr lang="ru-RU" sz="3600" b="1" baseline="-25000" dirty="0" smtClean="0">
                  <a:solidFill>
                    <a:srgbClr val="FF3300"/>
                  </a:solidFill>
                </a:rPr>
                <a:t>12</a:t>
              </a:r>
              <a:r>
                <a:rPr lang="ru-RU" sz="3600" b="1" dirty="0" smtClean="0">
                  <a:solidFill>
                    <a:srgbClr val="FF3300"/>
                  </a:solidFill>
                </a:rPr>
                <a:t>О</a:t>
              </a:r>
              <a:r>
                <a:rPr lang="ru-RU" sz="3600" b="1" baseline="-25000" dirty="0" smtClean="0">
                  <a:solidFill>
                    <a:srgbClr val="FF3300"/>
                  </a:solidFill>
                </a:rPr>
                <a:t>6</a:t>
              </a:r>
            </a:p>
          </p:txBody>
        </p:sp>
      </p:grpSp>
      <p:sp>
        <p:nvSpPr>
          <p:cNvPr id="30756" name="AutoShape 36"/>
          <p:cNvSpPr>
            <a:spLocks noChangeArrowheads="1"/>
          </p:cNvSpPr>
          <p:nvPr/>
        </p:nvSpPr>
        <p:spPr bwMode="auto">
          <a:xfrm>
            <a:off x="250825" y="6092825"/>
            <a:ext cx="792163" cy="504825"/>
          </a:xfrm>
          <a:prstGeom prst="notchedRightArrow">
            <a:avLst>
              <a:gd name="adj1" fmla="val 64778"/>
              <a:gd name="adj2" fmla="val 39142"/>
            </a:avLst>
          </a:prstGeom>
          <a:solidFill>
            <a:srgbClr val="CC99FF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1042988" y="6165850"/>
            <a:ext cx="2232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rgbClr val="CC00FF"/>
                </a:solidFill>
              </a:rPr>
              <a:t>АТФ-синтетаза</a:t>
            </a:r>
            <a:endParaRPr lang="ru-RU" sz="2000" b="1" dirty="0" smtClean="0">
              <a:solidFill>
                <a:srgbClr val="CC00FF"/>
              </a:solidFill>
            </a:endParaRP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588770" y="2996952"/>
            <a:ext cx="1871662" cy="2082800"/>
            <a:chOff x="4105" y="1842"/>
            <a:chExt cx="1179" cy="1312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4105" y="1842"/>
              <a:ext cx="1179" cy="1312"/>
              <a:chOff x="4105" y="1842"/>
              <a:chExt cx="1179" cy="1312"/>
            </a:xfrm>
          </p:grpSpPr>
          <p:sp>
            <p:nvSpPr>
              <p:cNvPr id="33831" name="Oval 40"/>
              <p:cNvSpPr>
                <a:spLocks noChangeArrowheads="1"/>
              </p:cNvSpPr>
              <p:nvPr/>
            </p:nvSpPr>
            <p:spPr bwMode="auto">
              <a:xfrm>
                <a:off x="4105" y="1842"/>
                <a:ext cx="816" cy="81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32" name="AutoShape 41"/>
              <p:cNvSpPr>
                <a:spLocks noChangeArrowheads="1"/>
              </p:cNvSpPr>
              <p:nvPr/>
            </p:nvSpPr>
            <p:spPr bwMode="auto">
              <a:xfrm rot="5634348">
                <a:off x="4626" y="2497"/>
                <a:ext cx="907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5241 h 21600"/>
                  <a:gd name="T14" fmla="*/ 20528 w 21600"/>
                  <a:gd name="T15" fmla="*/ 69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3861" y="0"/>
                    </a:lnTo>
                    <a:lnTo>
                      <a:pt x="13861" y="5232"/>
                    </a:lnTo>
                    <a:lnTo>
                      <a:pt x="12427" y="5232"/>
                    </a:lnTo>
                    <a:cubicBezTo>
                      <a:pt x="5564" y="5232"/>
                      <a:pt x="0" y="8333"/>
                      <a:pt x="0" y="12158"/>
                    </a:cubicBezTo>
                    <a:lnTo>
                      <a:pt x="0" y="21600"/>
                    </a:lnTo>
                    <a:lnTo>
                      <a:pt x="1731" y="21600"/>
                    </a:lnTo>
                    <a:lnTo>
                      <a:pt x="1731" y="12158"/>
                    </a:lnTo>
                    <a:cubicBezTo>
                      <a:pt x="1731" y="9268"/>
                      <a:pt x="6520" y="6926"/>
                      <a:pt x="12427" y="6926"/>
                    </a:cubicBezTo>
                    <a:lnTo>
                      <a:pt x="13861" y="6926"/>
                    </a:lnTo>
                    <a:lnTo>
                      <a:pt x="13861" y="12158"/>
                    </a:lnTo>
                    <a:close/>
                  </a:path>
                </a:pathLst>
              </a:custGeom>
              <a:solidFill>
                <a:srgbClr val="FFCCFF"/>
              </a:solidFill>
              <a:ln w="9525">
                <a:solidFill>
                  <a:srgbClr val="CC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3830" name="Text Box 42"/>
            <p:cNvSpPr txBox="1">
              <a:spLocks noChangeArrowheads="1"/>
            </p:cNvSpPr>
            <p:nvPr/>
          </p:nvSpPr>
          <p:spPr bwMode="auto">
            <a:xfrm>
              <a:off x="4195" y="2024"/>
              <a:ext cx="7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b="1" i="1" smtClean="0">
                  <a:solidFill>
                    <a:srgbClr val="CC00CC"/>
                  </a:solidFill>
                </a:rPr>
                <a:t>цикл Кальвина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4211638" y="2924175"/>
            <a:ext cx="1871662" cy="457200"/>
            <a:chOff x="2653" y="1842"/>
            <a:chExt cx="1179" cy="288"/>
          </a:xfrm>
        </p:grpSpPr>
        <p:sp>
          <p:nvSpPr>
            <p:cNvPr id="33827" name="Text Box 44"/>
            <p:cNvSpPr txBox="1">
              <a:spLocks noChangeArrowheads="1"/>
            </p:cNvSpPr>
            <p:nvPr/>
          </p:nvSpPr>
          <p:spPr bwMode="auto">
            <a:xfrm>
              <a:off x="2653" y="1842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b="1" smtClean="0">
                  <a:solidFill>
                    <a:srgbClr val="CC66FF"/>
                  </a:solidFill>
                </a:rPr>
                <a:t>НАДФ</a:t>
              </a:r>
            </a:p>
          </p:txBody>
        </p:sp>
        <p:sp>
          <p:nvSpPr>
            <p:cNvPr id="33828" name="Text Box 45"/>
            <p:cNvSpPr txBox="1">
              <a:spLocks noChangeArrowheads="1"/>
            </p:cNvSpPr>
            <p:nvPr/>
          </p:nvSpPr>
          <p:spPr bwMode="auto">
            <a:xfrm>
              <a:off x="3243" y="1842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b="1" baseline="30000" dirty="0" smtClean="0">
                  <a:solidFill>
                    <a:srgbClr val="FF3300"/>
                  </a:solidFill>
                </a:rPr>
                <a:t>.</a:t>
              </a:r>
              <a:r>
                <a:rPr lang="ru-RU" sz="2400" b="1" dirty="0" smtClean="0">
                  <a:solidFill>
                    <a:srgbClr val="FF3300"/>
                  </a:solidFill>
                </a:rPr>
                <a:t>Н</a:t>
              </a:r>
            </a:p>
          </p:txBody>
        </p:sp>
      </p:grpSp>
      <p:sp>
        <p:nvSpPr>
          <p:cNvPr id="33811" name="WordArt 46"/>
          <p:cNvSpPr>
            <a:spLocks noChangeArrowheads="1" noChangeShapeType="1" noTextEdit="1"/>
          </p:cNvSpPr>
          <p:nvPr/>
        </p:nvSpPr>
        <p:spPr bwMode="auto">
          <a:xfrm>
            <a:off x="1979613" y="258763"/>
            <a:ext cx="561657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28575">
                  <a:solidFill>
                    <a:srgbClr val="008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>
                        <a:alpha val="87000"/>
                      </a:srgbClr>
                    </a:gs>
                    <a:gs pos="100000">
                      <a:srgbClr val="CCFFCC">
                        <a:alpha val="87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006200"/>
                  </a:outerShdw>
                </a:effectLst>
                <a:latin typeface="Courier New"/>
                <a:cs typeface="Courier New"/>
              </a:rPr>
              <a:t>ФАЗЫ ФОТОСИНТЕЗА</a:t>
            </a: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-36513" y="360363"/>
            <a:ext cx="2555876" cy="2420937"/>
            <a:chOff x="2" y="0"/>
            <a:chExt cx="1983" cy="1888"/>
          </a:xfrm>
        </p:grpSpPr>
        <p:sp>
          <p:nvSpPr>
            <p:cNvPr id="33819" name="Rectangle 49"/>
            <p:cNvSpPr>
              <a:spLocks noChangeArrowheads="1"/>
            </p:cNvSpPr>
            <p:nvPr/>
          </p:nvSpPr>
          <p:spPr bwMode="auto">
            <a:xfrm rot="17882652" flipH="1">
              <a:off x="1562" y="662"/>
              <a:ext cx="44" cy="801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FF00">
                    <a:alpha val="10001"/>
                  </a:srgbClr>
                </a:gs>
              </a:gsLst>
              <a:lin ang="5400000" scaled="1"/>
            </a:gradFill>
            <a:ln w="381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2" y="0"/>
              <a:ext cx="1983" cy="1888"/>
              <a:chOff x="2" y="0"/>
              <a:chExt cx="1983" cy="1888"/>
            </a:xfrm>
          </p:grpSpPr>
          <p:sp>
            <p:nvSpPr>
              <p:cNvPr id="33821" name="Oval 51"/>
              <p:cNvSpPr>
                <a:spLocks noChangeArrowheads="1"/>
              </p:cNvSpPr>
              <p:nvPr/>
            </p:nvSpPr>
            <p:spPr bwMode="auto">
              <a:xfrm>
                <a:off x="567" y="391"/>
                <a:ext cx="635" cy="635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E09E26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78A1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22" name="Rectangle 52"/>
              <p:cNvSpPr>
                <a:spLocks noChangeArrowheads="1"/>
              </p:cNvSpPr>
              <p:nvPr/>
            </p:nvSpPr>
            <p:spPr bwMode="auto">
              <a:xfrm rot="3234248">
                <a:off x="298" y="834"/>
                <a:ext cx="46" cy="612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FF00">
                      <a:alpha val="10001"/>
                    </a:srgbClr>
                  </a:gs>
                </a:gsLst>
                <a:lin ang="5400000" scaled="1"/>
              </a:gradFill>
              <a:ln w="381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23" name="Rectangle 53"/>
              <p:cNvSpPr>
                <a:spLocks noChangeArrowheads="1"/>
              </p:cNvSpPr>
              <p:nvPr/>
            </p:nvSpPr>
            <p:spPr bwMode="auto">
              <a:xfrm rot="-192512">
                <a:off x="906" y="1085"/>
                <a:ext cx="44" cy="803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FF00">
                      <a:alpha val="10001"/>
                    </a:srgbClr>
                  </a:gs>
                </a:gsLst>
                <a:lin ang="5400000" scaled="1"/>
              </a:gradFill>
              <a:ln w="381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24" name="Rectangle 54"/>
              <p:cNvSpPr>
                <a:spLocks noChangeArrowheads="1"/>
              </p:cNvSpPr>
              <p:nvPr/>
            </p:nvSpPr>
            <p:spPr bwMode="auto">
              <a:xfrm rot="-7064323">
                <a:off x="1554" y="-79"/>
                <a:ext cx="45" cy="817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FF00">
                      <a:alpha val="10001"/>
                    </a:srgbClr>
                  </a:gs>
                </a:gsLst>
                <a:lin ang="5400000" scaled="1"/>
              </a:gradFill>
              <a:ln w="381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25" name="Rectangle 55"/>
              <p:cNvSpPr>
                <a:spLocks noChangeArrowheads="1"/>
              </p:cNvSpPr>
              <p:nvPr/>
            </p:nvSpPr>
            <p:spPr bwMode="auto">
              <a:xfrm rot="6311161">
                <a:off x="240" y="268"/>
                <a:ext cx="45" cy="521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FF00">
                      <a:alpha val="10001"/>
                    </a:srgbClr>
                  </a:gs>
                </a:gsLst>
                <a:lin ang="5400000" scaled="1"/>
              </a:gradFill>
              <a:ln w="381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26" name="Rectangle 56"/>
              <p:cNvSpPr>
                <a:spLocks noChangeArrowheads="1"/>
              </p:cNvSpPr>
              <p:nvPr/>
            </p:nvSpPr>
            <p:spPr bwMode="auto">
              <a:xfrm rot="10322128">
                <a:off x="748" y="0"/>
                <a:ext cx="44" cy="346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FF00">
                      <a:alpha val="10001"/>
                    </a:srgbClr>
                  </a:gs>
                </a:gsLst>
                <a:lin ang="5400000" scaled="1"/>
              </a:gradFill>
              <a:ln w="381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813" name="AutoShape 57"/>
          <p:cNvSpPr>
            <a:spLocks noChangeArrowheads="1"/>
          </p:cNvSpPr>
          <p:nvPr/>
        </p:nvSpPr>
        <p:spPr bwMode="auto">
          <a:xfrm flipH="1">
            <a:off x="7847013" y="738188"/>
            <a:ext cx="647700" cy="1008062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rect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3814" name="AutoShape 58"/>
          <p:cNvSpPr>
            <a:spLocks noChangeArrowheads="1"/>
          </p:cNvSpPr>
          <p:nvPr/>
        </p:nvSpPr>
        <p:spPr bwMode="auto">
          <a:xfrm>
            <a:off x="7056438" y="522288"/>
            <a:ext cx="287337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3815" name="AutoShape 59"/>
          <p:cNvSpPr>
            <a:spLocks noChangeArrowheads="1"/>
          </p:cNvSpPr>
          <p:nvPr/>
        </p:nvSpPr>
        <p:spPr bwMode="auto">
          <a:xfrm>
            <a:off x="7415213" y="1025525"/>
            <a:ext cx="360362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3816" name="AutoShape 60"/>
          <p:cNvSpPr>
            <a:spLocks noChangeArrowheads="1"/>
          </p:cNvSpPr>
          <p:nvPr/>
        </p:nvSpPr>
        <p:spPr bwMode="auto">
          <a:xfrm>
            <a:off x="8567738" y="1457325"/>
            <a:ext cx="288925" cy="503238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3817" name="AutoShape 61"/>
          <p:cNvSpPr>
            <a:spLocks noChangeArrowheads="1"/>
          </p:cNvSpPr>
          <p:nvPr/>
        </p:nvSpPr>
        <p:spPr bwMode="auto">
          <a:xfrm>
            <a:off x="8712200" y="593725"/>
            <a:ext cx="287338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3818" name="AutoShape 62"/>
          <p:cNvSpPr>
            <a:spLocks noChangeArrowheads="1"/>
          </p:cNvSpPr>
          <p:nvPr/>
        </p:nvSpPr>
        <p:spPr bwMode="auto">
          <a:xfrm>
            <a:off x="8280400" y="306388"/>
            <a:ext cx="287338" cy="503237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09E26"/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C78A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2267744" y="4509120"/>
            <a:ext cx="21518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rgbClr val="008000"/>
                </a:solidFill>
                <a:latin typeface="Courier New" pitchFamily="49" charset="0"/>
              </a:rPr>
              <a:t>тилакоид</a:t>
            </a:r>
            <a:endParaRPr lang="ru-RU" sz="2000" b="1" dirty="0" smtClean="0">
              <a:solidFill>
                <a:srgbClr val="008000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23611 0.15764 " pathEditMode="relative" ptsTypes="AA">
                                      <p:cBhvr>
                                        <p:cTn id="24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C 0.00468 0.00324 0.01024 0.0044 0.01458 0.00833 C 0.01701 0.01041 0.01805 0.01504 0.02083 0.01666 C 0.02465 0.01898 0.02916 0.01852 0.03333 0.01944 C 0.04982 0.02338 0.05816 0.02592 0.07708 0.02778 C 0.09705 0.03657 0.07448 0.02754 0.12291 0.03333 C 0.12517 0.03356 0.12916 0.03611 0.12916 0.03611 " pathEditMode="relative" ptsTypes="ffffffA">
                                      <p:cBhvr>
                                        <p:cTn id="36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348 -0.00162 0.01042 -0.0037 0.0125 -0.00833 C 0.01702 -0.01782 0.01841 -0.03333 0.02084 -0.04444 C 0.02414 -0.05926 0.029 -0.07338 0.03542 -0.08611 C 0.03785 -0.1162 0.04236 -0.14514 0.04584 -0.175 C 0.04914 -0.20417 0.04584 -0.18866 0.05 -0.20555 C 0.05018 -0.20648 0.05122 -0.23009 0.05417 -0.23611 C 0.05573 -0.23935 0.05851 -0.24143 0.06042 -0.24444 C 0.06667 -0.25463 0.07223 -0.26574 0.07917 -0.275 " pathEditMode="relative" ptsTypes="ffffffffA">
                                      <p:cBhvr>
                                        <p:cTn id="46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2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167 -0.02778 -0.06181 -0.01227 -0.125 -0.01389 C -0.14479 -0.01921 -0.16598 -0.0125 -0.18542 -0.01945 C -0.18959 -0.02107 -0.1882 -0.03056 -0.18959 -0.03611 C -0.19028 -0.03889 -0.19167 -0.04445 -0.19167 -0.04445 C -0.19323 -0.06505 -0.19375 -0.08033 -0.20209 -0.09722 C -0.20469 -0.125 -0.20417 -0.11204 -0.20417 -0.13611 " pathEditMode="relative" ptsTypes="ffffffA">
                                      <p:cBhvr>
                                        <p:cTn id="63" dur="2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8.67362E-19 L 0.07865 -0.08403 " pathEditMode="relative" ptsTypes="AA">
                                      <p:cBhvr>
                                        <p:cTn id="66" dur="20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2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91 -0.0132 -0.01181 -0.02639 0.02083 -0.03334 C 0.05347 -0.04028 0.16666 -0.04028 0.19583 -0.04167 " pathEditMode="relative" ptsTypes="aaA">
                                      <p:cBhvr>
                                        <p:cTn id="73" dur="2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2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2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55112E-17 L 0.11909 0.0099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8663 -0.0018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04739 -0.2266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 animBg="1"/>
      <p:bldP spid="30743" grpId="1" animBg="1"/>
      <p:bldP spid="30743" grpId="2" animBg="1"/>
      <p:bldP spid="30744" grpId="0"/>
      <p:bldP spid="30744" grpId="1"/>
      <p:bldP spid="30744" grpId="2"/>
      <p:bldP spid="30745" grpId="0"/>
      <p:bldP spid="30745" grpId="1"/>
      <p:bldP spid="30745" grpId="2"/>
      <p:bldP spid="30746" grpId="0"/>
      <p:bldP spid="30746" grpId="1"/>
      <p:bldP spid="30747" grpId="0"/>
      <p:bldP spid="30747" grpId="1"/>
      <p:bldP spid="30749" grpId="0"/>
      <p:bldP spid="30749" grpId="1"/>
      <p:bldP spid="30749" grpId="2"/>
      <p:bldP spid="30750" grpId="0"/>
      <p:bldP spid="30750" grpId="1"/>
      <p:bldP spid="30750" grpId="2"/>
      <p:bldP spid="30751" grpId="0"/>
      <p:bldP spid="30751" grpId="1"/>
      <p:bldP spid="30752" grpId="0"/>
      <p:bldP spid="30752" grpId="1"/>
      <p:bldP spid="30756" grpId="0" animBg="1"/>
      <p:bldP spid="307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1|2.8|2.8|9.8|8.3|10.4|2.4|5.8|8.9|5.4"/>
</p:tagLst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1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00"/>
      </a:hlink>
      <a:folHlink>
        <a:srgbClr val="B2B2B2"/>
      </a:folHlink>
    </a:clrScheme>
    <a:fontScheme name="1_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000000"/>
        </a:dk1>
        <a:lt1>
          <a:srgbClr val="00990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20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TARO</dc:creator>
  <cp:lastModifiedBy>TARO</cp:lastModifiedBy>
  <cp:revision>102</cp:revision>
  <dcterms:created xsi:type="dcterms:W3CDTF">2020-11-07T13:09:34Z</dcterms:created>
  <dcterms:modified xsi:type="dcterms:W3CDTF">2020-11-09T17:50:17Z</dcterms:modified>
</cp:coreProperties>
</file>